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593" r:id="rId2"/>
    <p:sldId id="840" r:id="rId3"/>
    <p:sldId id="745" r:id="rId4"/>
    <p:sldId id="841" r:id="rId5"/>
    <p:sldId id="844" r:id="rId6"/>
    <p:sldId id="845" r:id="rId7"/>
    <p:sldId id="846" r:id="rId8"/>
    <p:sldId id="842" r:id="rId9"/>
    <p:sldId id="847" r:id="rId10"/>
  </p:sldIdLst>
  <p:sldSz cx="9144000" cy="6858000" type="screen4x3"/>
  <p:notesSz cx="7497763" cy="1079658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800" kern="1200">
        <a:solidFill>
          <a:srgbClr val="000099"/>
        </a:solidFill>
        <a:latin typeface="Tahoma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99FF"/>
    <a:srgbClr val="003300"/>
    <a:srgbClr val="996633"/>
    <a:srgbClr val="B2B2B2"/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92200" autoAdjust="0"/>
  </p:normalViewPr>
  <p:slideViewPr>
    <p:cSldViewPr>
      <p:cViewPr varScale="1">
        <p:scale>
          <a:sx n="83" d="100"/>
          <a:sy n="83" d="100"/>
        </p:scale>
        <p:origin x="-12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334" y="-96"/>
      </p:cViewPr>
      <p:guideLst>
        <p:guide orient="horz" pos="3401"/>
        <p:guide pos="236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249254" cy="5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t" anchorCtr="0" compatLnSpc="1">
            <a:prstTxWarp prst="textNoShape">
              <a:avLst/>
            </a:prstTxWarp>
          </a:bodyPr>
          <a:lstStyle>
            <a:lvl1pPr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46833" y="1"/>
            <a:ext cx="3249254" cy="5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t" anchorCtr="0" compatLnSpc="1">
            <a:prstTxWarp prst="textNoShape">
              <a:avLst/>
            </a:prstTxWarp>
          </a:bodyPr>
          <a:lstStyle>
            <a:lvl1pPr algn="r"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0253996"/>
            <a:ext cx="324925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b" anchorCtr="0" compatLnSpc="1">
            <a:prstTxWarp prst="textNoShape">
              <a:avLst/>
            </a:prstTxWarp>
          </a:bodyPr>
          <a:lstStyle>
            <a:lvl1pPr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46833" y="10253996"/>
            <a:ext cx="324925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b" anchorCtr="0" compatLnSpc="1">
            <a:prstTxWarp prst="textNoShape">
              <a:avLst/>
            </a:prstTxWarp>
          </a:bodyPr>
          <a:lstStyle>
            <a:lvl1pPr algn="r"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003107EC-815D-46F8-92A8-97324D5521C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249254" cy="5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t" anchorCtr="0" compatLnSpc="1">
            <a:prstTxWarp prst="textNoShape">
              <a:avLst/>
            </a:prstTxWarp>
          </a:bodyPr>
          <a:lstStyle>
            <a:lvl1pPr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48509" y="1"/>
            <a:ext cx="3249254" cy="5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t" anchorCtr="0" compatLnSpc="1">
            <a:prstTxWarp prst="textNoShape">
              <a:avLst/>
            </a:prstTxWarp>
          </a:bodyPr>
          <a:lstStyle>
            <a:lvl1pPr algn="r"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811213"/>
            <a:ext cx="5399087" cy="404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0932" y="5129510"/>
            <a:ext cx="5495901" cy="48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0257345"/>
            <a:ext cx="3249254" cy="5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b" anchorCtr="0" compatLnSpc="1">
            <a:prstTxWarp prst="textNoShape">
              <a:avLst/>
            </a:prstTxWarp>
          </a:bodyPr>
          <a:lstStyle>
            <a:lvl1pPr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48509" y="10257345"/>
            <a:ext cx="3249254" cy="5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67" tIns="50033" rIns="100067" bIns="50033" numCol="1" anchor="b" anchorCtr="0" compatLnSpc="1">
            <a:prstTxWarp prst="textNoShape">
              <a:avLst/>
            </a:prstTxWarp>
          </a:bodyPr>
          <a:lstStyle>
            <a:lvl1pPr algn="r" defTabSz="1000243"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fld id="{1D33E00F-903B-47FB-A44D-3A43BAF8483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811213"/>
            <a:ext cx="5395913" cy="4046537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255" y="5127835"/>
            <a:ext cx="5499254" cy="4858214"/>
          </a:xfrm>
        </p:spPr>
        <p:txBody>
          <a:bodyPr/>
          <a:lstStyle/>
          <a:p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各委員會主委的名單？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E00F-903B-47FB-A44D-3A43BAF8483E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理監事會議  英文？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E00F-903B-47FB-A44D-3A43BAF8483E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6D28-3E0C-4AAC-A4AE-01D62520BE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D190-D57D-46E3-BBE4-259A0C788F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00850" y="68263"/>
            <a:ext cx="2114550" cy="60277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191250" cy="60277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2EA2-50FE-47E3-90CF-B0CF561829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8263"/>
            <a:ext cx="7696200" cy="5413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1529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4762500" y="762000"/>
            <a:ext cx="4152900" cy="5334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C24A-C6F0-44C5-B2DF-128C9C720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8263"/>
            <a:ext cx="7696200" cy="5413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1529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500" y="762000"/>
            <a:ext cx="41529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D753-757A-4358-8CE7-BCB6C45438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68263"/>
            <a:ext cx="8458200" cy="60277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7765-B621-4D5A-B415-9B03DEF1BF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8263"/>
            <a:ext cx="7696200" cy="5413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1529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62500" y="762000"/>
            <a:ext cx="4152900" cy="2590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62500" y="3505200"/>
            <a:ext cx="4152900" cy="2590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627E-231A-4CB5-ACE5-77C10F6F08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152400" y="6473825"/>
            <a:ext cx="160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ea typeface="+mn-ea"/>
              </a:rPr>
              <a:t>Pei-Chun Lin</a:t>
            </a:r>
            <a:endParaRPr lang="zh-TW" altLang="en-US" sz="1400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400" baseline="0"/>
            </a:lvl1pPr>
            <a:lvl2pPr>
              <a:lnSpc>
                <a:spcPct val="150000"/>
              </a:lnSpc>
              <a:defRPr sz="2000" baseline="0">
                <a:latin typeface="+mn-lt"/>
                <a:ea typeface="+mn-ea"/>
              </a:defRPr>
            </a:lvl2pPr>
            <a:lvl3pPr>
              <a:lnSpc>
                <a:spcPct val="150000"/>
              </a:lnSpc>
              <a:defRPr sz="1800" baseline="0">
                <a:latin typeface="+mn-lt"/>
                <a:ea typeface="+mn-ea"/>
              </a:defRPr>
            </a:lvl3pPr>
            <a:lvl4pPr>
              <a:lnSpc>
                <a:spcPct val="150000"/>
              </a:lnSpc>
              <a:buFont typeface="Arial" pitchFamily="34" charset="0"/>
              <a:buChar char="•"/>
              <a:defRPr sz="1600" baseline="0">
                <a:latin typeface="+mn-lt"/>
                <a:ea typeface="+mn-ea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pitchFamily="34" charset="0"/>
              <a:buChar char="•"/>
              <a:tabLst/>
              <a:defRPr sz="1200" baseline="0">
                <a:solidFill>
                  <a:schemeClr val="tx2"/>
                </a:solidFill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fld id="{E8C425A2-6EDA-428F-B032-01A1636356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6ECD-4161-4D99-A550-0396C92301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500" y="7620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177B-790B-44DD-8372-24886F7FD5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4831-F987-4998-889E-7D278F55ED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37FF-33A4-4BFC-8EF1-C3E33A50F7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403A-3FB8-4193-A231-5CEE70628B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FCC0-7314-470B-BD9B-E642929C1D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9160-BAAA-4A4B-90F5-3171183FB9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263"/>
            <a:ext cx="76962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550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400" smtClean="0">
                <a:solidFill>
                  <a:schemeClr val="folHlink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894FE58-3C3B-42F4-B15B-293489B6EC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ltGray">
          <a:xfrm>
            <a:off x="417513" y="152400"/>
            <a:ext cx="268287" cy="398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 userDrawn="1"/>
        </p:nvSpPr>
        <p:spPr bwMode="ltGray">
          <a:xfrm>
            <a:off x="685800" y="152400"/>
            <a:ext cx="266700" cy="39846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541338" y="474663"/>
            <a:ext cx="296862" cy="2873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838200" y="474663"/>
            <a:ext cx="231775" cy="287337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1" name="Rectangle 6"/>
          <p:cNvSpPr>
            <a:spLocks noChangeArrowheads="1"/>
          </p:cNvSpPr>
          <p:nvPr userDrawn="1"/>
        </p:nvSpPr>
        <p:spPr bwMode="ltGray">
          <a:xfrm>
            <a:off x="228600" y="322263"/>
            <a:ext cx="458788" cy="390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gray">
          <a:xfrm>
            <a:off x="577850" y="76200"/>
            <a:ext cx="36513" cy="76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gray">
          <a:xfrm>
            <a:off x="442913" y="639763"/>
            <a:ext cx="8226425" cy="31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4" name="Rectangle 25"/>
          <p:cNvSpPr>
            <a:spLocks noChangeArrowheads="1"/>
          </p:cNvSpPr>
          <p:nvPr userDrawn="1"/>
        </p:nvSpPr>
        <p:spPr bwMode="ltGray">
          <a:xfrm>
            <a:off x="8688388" y="6400800"/>
            <a:ext cx="303212" cy="407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5" name="Rectangle 26"/>
          <p:cNvSpPr>
            <a:spLocks noChangeArrowheads="1"/>
          </p:cNvSpPr>
          <p:nvPr userDrawn="1"/>
        </p:nvSpPr>
        <p:spPr bwMode="ltGray">
          <a:xfrm>
            <a:off x="8459788" y="6400800"/>
            <a:ext cx="261937" cy="40798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6" name="Rectangle 27"/>
          <p:cNvSpPr>
            <a:spLocks noChangeArrowheads="1"/>
          </p:cNvSpPr>
          <p:nvPr userDrawn="1"/>
        </p:nvSpPr>
        <p:spPr bwMode="ltGray">
          <a:xfrm rot="5400000">
            <a:off x="8750300" y="6338888"/>
            <a:ext cx="331788" cy="303212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7" name="Rectangle 29"/>
          <p:cNvSpPr>
            <a:spLocks noChangeArrowheads="1"/>
          </p:cNvSpPr>
          <p:nvPr userDrawn="1"/>
        </p:nvSpPr>
        <p:spPr bwMode="gray">
          <a:xfrm>
            <a:off x="8896350" y="6126163"/>
            <a:ext cx="26988" cy="7318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gray">
          <a:xfrm>
            <a:off x="6326188" y="6750050"/>
            <a:ext cx="2741612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defRPr/>
            </a:pPr>
            <a:endParaRPr kumimoji="1" lang="zh-TW" altLang="en-US" sz="240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60000"/>
        <a:buFont typeface="Wingdings" pitchFamily="2" charset="2"/>
        <a:buChar char="q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55000"/>
        <a:buFont typeface="Wingdings" pitchFamily="2" charset="2"/>
        <a:buChar char="u"/>
        <a:defRPr sz="2800">
          <a:solidFill>
            <a:srgbClr val="000099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Char char="o"/>
        <a:defRPr sz="1600">
          <a:solidFill>
            <a:srgbClr val="000099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55000"/>
        <a:buFont typeface="Wingdings" pitchFamily="2" charset="2"/>
        <a:buChar char="§"/>
        <a:defRPr sz="1400">
          <a:solidFill>
            <a:srgbClr val="000099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me.org.t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E746-EA4E-46C1-91E8-6FBED7EACD97}" type="slidenum">
              <a:rPr lang="zh-TW" altLang="en-US" smtClean="0"/>
              <a:pPr/>
              <a:t>1</a:t>
            </a:fld>
            <a:endParaRPr lang="en-US" altLang="zh-TW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2012 ASME DOB Meeting</a:t>
            </a:r>
            <a:endParaRPr lang="zh-TW" altLang="en-US" dirty="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895600"/>
            <a:ext cx="8991600" cy="838200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en-US" altLang="zh-TW" sz="3200" b="1" dirty="0" smtClean="0"/>
              <a:t>Status of ASME Taiwan Section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gray">
          <a:xfrm>
            <a:off x="5715000" y="5281918"/>
            <a:ext cx="3276600" cy="96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Pei-Chun Lin</a:t>
            </a:r>
            <a:r>
              <a:rPr lang="en-US" altLang="zh-TW" sz="18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</a:t>
            </a:r>
          </a:p>
          <a:p>
            <a:pPr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lang="en-US" altLang="zh-TW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National Taiwan University </a:t>
            </a:r>
          </a:p>
          <a:p>
            <a:pPr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lang="en-US" altLang="zh-TW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Mechanical Engineering</a:t>
            </a:r>
            <a:endParaRPr lang="zh-TW" altLang="en-US" sz="1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52400" y="63246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7200" y="337851"/>
            <a:ext cx="4724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sz="1400" dirty="0" smtClean="0">
                <a:solidFill>
                  <a:schemeClr val="tx2"/>
                </a:solidFill>
              </a:rPr>
              <a:t>Apr.</a:t>
            </a:r>
            <a:r>
              <a:rPr lang="en-US" altLang="zh-TW" sz="1400" dirty="0" smtClean="0">
                <a:solidFill>
                  <a:schemeClr val="tx2"/>
                </a:solidFill>
                <a:ea typeface="新細明體" pitchFamily="18" charset="-120"/>
              </a:rPr>
              <a:t> 21, 2012</a:t>
            </a:r>
            <a:endParaRPr lang="en-US" altLang="zh-TW" sz="1400" dirty="0">
              <a:solidFill>
                <a:schemeClr val="tx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Organization Chart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2</a:t>
            </a:fld>
            <a:endParaRPr lang="en-US" altLang="zh-TW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50670" y="2057400"/>
            <a:ext cx="3466141" cy="9048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/>
              <a:t>Section Chair</a:t>
            </a:r>
            <a:endParaRPr lang="en-US" altLang="zh-TW" sz="2400" dirty="0"/>
          </a:p>
          <a:p>
            <a:pPr algn="ctr"/>
            <a:r>
              <a:rPr lang="en-US" altLang="zh-TW" sz="2400" dirty="0"/>
              <a:t>Professor J. Andrew Yeh</a:t>
            </a:r>
            <a:endParaRPr lang="en-US" altLang="zh-TW" sz="2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71850" y="1295400"/>
            <a:ext cx="3028950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Board of Directors</a:t>
            </a:r>
            <a:endParaRPr lang="en-US" altLang="zh-TW" sz="2400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00250" y="4559300"/>
            <a:ext cx="1649413" cy="92948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Education and 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Training  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876800" y="28829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066800" y="40259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8768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066800" y="4025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19400" y="40259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77000" y="40259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229600" y="4025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8768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613650" y="4572000"/>
            <a:ext cx="1164486" cy="63402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/>
              <a:t>Finance </a:t>
            </a:r>
          </a:p>
          <a:p>
            <a:pPr algn="ctr"/>
            <a:r>
              <a:rPr lang="en-US" altLang="zh-TW" sz="1600" dirty="0"/>
              <a:t>Committee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16600" y="4572000"/>
            <a:ext cx="1346200" cy="63402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/>
              <a:t>Publication </a:t>
            </a:r>
          </a:p>
          <a:p>
            <a:pPr algn="ctr"/>
            <a:r>
              <a:rPr lang="en-US" altLang="zh-TW" sz="1600" dirty="0"/>
              <a:t>Committee</a:t>
            </a:r>
            <a:endParaRPr lang="en-US" altLang="zh-TW" sz="2400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62425" y="4575175"/>
            <a:ext cx="1446212" cy="92948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/>
              <a:t>Industry </a:t>
            </a:r>
          </a:p>
          <a:p>
            <a:pPr algn="ctr"/>
            <a:r>
              <a:rPr lang="en-US" altLang="zh-TW" sz="1600" dirty="0"/>
              <a:t>Cooperation </a:t>
            </a:r>
          </a:p>
          <a:p>
            <a:pPr algn="ctr"/>
            <a:r>
              <a:rPr lang="en-US" altLang="zh-TW" sz="1600" dirty="0"/>
              <a:t>Committee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1475" y="4572000"/>
            <a:ext cx="1390650" cy="6340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Membership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Committee</a:t>
            </a:r>
            <a:endParaRPr lang="en-US" altLang="zh-TW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70525" y="3276600"/>
            <a:ext cx="2530475" cy="406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/>
              <a:t>Secretary General</a:t>
            </a:r>
            <a:endParaRPr lang="en-US" altLang="zh-T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Membership Status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103 members</a:t>
            </a:r>
          </a:p>
          <a:p>
            <a:pPr lvl="1"/>
            <a:r>
              <a:rPr lang="en-US" altLang="zh-TW" dirty="0" smtClean="0"/>
              <a:t>90 from university</a:t>
            </a:r>
          </a:p>
          <a:p>
            <a:pPr lvl="1"/>
            <a:r>
              <a:rPr lang="en-US" altLang="zh-TW" dirty="0" smtClean="0"/>
              <a:t>9 from industry</a:t>
            </a:r>
          </a:p>
          <a:p>
            <a:pPr lvl="1"/>
            <a:r>
              <a:rPr lang="en-US" altLang="zh-TW" dirty="0" smtClean="0"/>
              <a:t>4 from government research institute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3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90600" y="3071813"/>
          <a:ext cx="6929437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37"/>
              </a:tblGrid>
              <a:tr h="34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i="0" dirty="0"/>
                    </a:p>
                  </a:txBody>
                  <a:tcPr marL="91439" marR="91439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圖表 12"/>
          <p:cNvGraphicFramePr>
            <a:graphicFrameLocks/>
          </p:cNvGraphicFramePr>
          <p:nvPr/>
        </p:nvGraphicFramePr>
        <p:xfrm>
          <a:off x="1062037" y="3214688"/>
          <a:ext cx="7143750" cy="3286125"/>
        </p:xfrm>
        <a:graphic>
          <a:graphicData uri="http://schemas.openxmlformats.org/presentationml/2006/ole">
            <p:oleObj spid="_x0000_s871426" r:id="rId3" imgW="7145131" imgH="3286029" progId="Excel.Sheet.8">
              <p:embed/>
            </p:oleObj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1042987" y="3124200"/>
            <a:ext cx="6781800" cy="327660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Officers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Prof. J. Andrew Yeh was elected to be the Section Chair in </a:t>
            </a:r>
            <a:r>
              <a:rPr lang="en-US" altLang="zh-TW" dirty="0" smtClean="0"/>
              <a:t>March, </a:t>
            </a:r>
            <a:r>
              <a:rPr lang="en-US" altLang="zh-TW" dirty="0" smtClean="0"/>
              <a:t>2012.</a:t>
            </a:r>
          </a:p>
          <a:p>
            <a:r>
              <a:rPr lang="en-US" altLang="zh-TW" dirty="0" smtClean="0"/>
              <a:t>Pei-Chun Lin was appointed to be Deputy Secretary General in March 2012 to assist the administration of Taiwan section</a:t>
            </a:r>
          </a:p>
          <a:p>
            <a:r>
              <a:rPr lang="en-US" altLang="zh-TW" dirty="0" smtClean="0"/>
              <a:t>Pei-Chun Lin will potentially take Secretary General upon the appointment verification by Ministry of Interior, Taiwan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8263"/>
            <a:ext cx="8001000" cy="541337"/>
          </a:xfrm>
        </p:spPr>
        <p:txBody>
          <a:bodyPr/>
          <a:lstStyle/>
          <a:p>
            <a:r>
              <a:rPr lang="en-US" altLang="zh-TW" dirty="0" smtClean="0"/>
              <a:t>SPDC in Taiwan Section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Held on Mar. 11, 2012</a:t>
            </a:r>
          </a:p>
          <a:p>
            <a:r>
              <a:rPr lang="en-US" altLang="zh-TW" dirty="0" smtClean="0"/>
              <a:t>Two competitions</a:t>
            </a:r>
          </a:p>
          <a:p>
            <a:pPr lvl="1"/>
            <a:r>
              <a:rPr lang="en-US" altLang="zh-TW" dirty="0" smtClean="0"/>
              <a:t>Student Design Competition – 6 teams</a:t>
            </a:r>
          </a:p>
          <a:p>
            <a:pPr lvl="1"/>
            <a:r>
              <a:rPr lang="en-US" altLang="zh-TW" dirty="0" smtClean="0"/>
              <a:t>Old Guard Oral Competition – 7 teams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5</a:t>
            </a:fld>
            <a:endParaRPr lang="en-US" altLang="zh-TW"/>
          </a:p>
        </p:txBody>
      </p:sp>
      <p:pic>
        <p:nvPicPr>
          <p:cNvPr id="7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SPDC in Taiwan Section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Photos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6</a:t>
            </a:fld>
            <a:endParaRPr lang="en-US" altLang="zh-TW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18836"/>
            <a:ext cx="3810000" cy="285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18288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14436"/>
            <a:ext cx="3817938" cy="28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SPDC in Taiwan Section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Champions of SPDC, Taiwan Section attended SPDC, District G in Dubai</a:t>
            </a:r>
          </a:p>
          <a:p>
            <a:pPr lvl="1"/>
            <a:r>
              <a:rPr lang="en-US" altLang="zh-TW" dirty="0" smtClean="0"/>
              <a:t>5 students and 2 advisors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8" r="-1963" b="23950"/>
          <a:stretch/>
        </p:blipFill>
        <p:spPr>
          <a:xfrm>
            <a:off x="1295400" y="2514600"/>
            <a:ext cx="6858000" cy="391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Execution Items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Section communications</a:t>
            </a:r>
          </a:p>
          <a:p>
            <a:pPr lvl="1"/>
            <a:r>
              <a:rPr lang="en-US" altLang="zh-TW" dirty="0" smtClean="0"/>
              <a:t>Website reconstruction (</a:t>
            </a:r>
            <a:r>
              <a:rPr lang="en-US" altLang="zh-TW" dirty="0" smtClean="0">
                <a:hlinkClick r:id="rId2"/>
              </a:rPr>
              <a:t>http://www.asme.org.tw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Bilingual interface</a:t>
            </a:r>
          </a:p>
          <a:p>
            <a:pPr lvl="2"/>
            <a:r>
              <a:rPr lang="en-US" altLang="zh-TW" dirty="0" smtClean="0"/>
              <a:t>Accessible link to ASME, especially for membership renew</a:t>
            </a:r>
          </a:p>
          <a:p>
            <a:pPr lvl="1"/>
            <a:r>
              <a:rPr lang="en-US" altLang="zh-TW" dirty="0" smtClean="0"/>
              <a:t>Membership promotion</a:t>
            </a:r>
          </a:p>
          <a:p>
            <a:r>
              <a:rPr lang="en-US" altLang="zh-TW" dirty="0" smtClean="0"/>
              <a:t>Start two or more student sections</a:t>
            </a:r>
          </a:p>
          <a:p>
            <a:pPr lvl="1"/>
            <a:r>
              <a:rPr lang="en-US" altLang="zh-TW" dirty="0" smtClean="0"/>
              <a:t>So far only one exists, at National Tsing Hua University (NTHU)</a:t>
            </a:r>
          </a:p>
          <a:p>
            <a:pPr lvl="1"/>
            <a:r>
              <a:rPr lang="en-US" altLang="zh-TW" dirty="0" smtClean="0"/>
              <a:t>Target schools: National Taiwan University (NTU) and National Chiao Tung University (NCTU)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Execution Items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SPDC in Taiwan Section</a:t>
            </a:r>
          </a:p>
          <a:p>
            <a:pPr lvl="1"/>
            <a:r>
              <a:rPr lang="en-US" altLang="zh-TW" dirty="0" smtClean="0"/>
              <a:t>Increase number and diversity of participants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Section operations</a:t>
            </a:r>
          </a:p>
          <a:p>
            <a:pPr lvl="1"/>
            <a:r>
              <a:rPr lang="en-US" altLang="zh-TW" dirty="0" smtClean="0"/>
              <a:t>Update section history</a:t>
            </a:r>
          </a:p>
          <a:p>
            <a:pPr lvl="1"/>
            <a:r>
              <a:rPr lang="en-US" altLang="zh-TW" dirty="0" smtClean="0"/>
              <a:t>Raise operation funding</a:t>
            </a:r>
          </a:p>
          <a:p>
            <a:pPr lvl="1"/>
            <a:r>
              <a:rPr lang="en-US" altLang="zh-TW" dirty="0" smtClean="0"/>
              <a:t>Hold section meeting twice per year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25A2-6EDA-428F-B032-01A163635675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自訂 6">
      <a:majorFont>
        <a:latin typeface="Tahoma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21274</TotalTime>
  <Words>280</Words>
  <Application>Microsoft Office PowerPoint</Application>
  <PresentationFormat>如螢幕大小 (4:3)</PresentationFormat>
  <Paragraphs>72</Paragraphs>
  <Slides>9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Blends</vt:lpstr>
      <vt:lpstr>Microsoft Office Excel 97-2003 工作表</vt:lpstr>
      <vt:lpstr>2012 ASME DOB Meeting</vt:lpstr>
      <vt:lpstr>Organization Chart</vt:lpstr>
      <vt:lpstr>Membership Status</vt:lpstr>
      <vt:lpstr>Officers</vt:lpstr>
      <vt:lpstr>SPDC in Taiwan Section</vt:lpstr>
      <vt:lpstr>SPDC in Taiwan Section</vt:lpstr>
      <vt:lpstr>SPDC in Taiwan Section</vt:lpstr>
      <vt:lpstr>Execution Items</vt:lpstr>
      <vt:lpstr>Execution Items</vt:lpstr>
    </vt:vector>
  </TitlesOfParts>
  <Company>University of Michigan - CAEN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peichunlin</cp:lastModifiedBy>
  <cp:revision>3252</cp:revision>
  <cp:lastPrinted>1601-01-01T00:00:00Z</cp:lastPrinted>
  <dcterms:created xsi:type="dcterms:W3CDTF">2001-07-12T14:18:02Z</dcterms:created>
  <dcterms:modified xsi:type="dcterms:W3CDTF">2012-04-21T01:15:55Z</dcterms:modified>
</cp:coreProperties>
</file>