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65" r:id="rId3"/>
    <p:sldId id="266" r:id="rId4"/>
    <p:sldId id="258" r:id="rId5"/>
    <p:sldId id="259" r:id="rId6"/>
    <p:sldId id="267" r:id="rId7"/>
    <p:sldId id="260" r:id="rId8"/>
    <p:sldId id="268" r:id="rId9"/>
    <p:sldId id="269" r:id="rId10"/>
    <p:sldId id="27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1" d="100"/>
          <a:sy n="101" d="100"/>
        </p:scale>
        <p:origin x="-168"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E36D6F6-40E9-4E34-9436-E59FF8C4A2D2}" type="datetimeFigureOut">
              <a:rPr lang="en-US" smtClean="0"/>
              <a:pPr/>
              <a:t>4/17/2012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67F75BB8-101F-4319-8BDD-8F0B4A0ED561}"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36D6F6-40E9-4E34-9436-E59FF8C4A2D2}" type="datetimeFigureOut">
              <a:rPr lang="en-US" smtClean="0"/>
              <a:pPr/>
              <a:t>4/17/2012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75BB8-101F-4319-8BDD-8F0B4A0ED56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36D6F6-40E9-4E34-9436-E59FF8C4A2D2}" type="datetimeFigureOut">
              <a:rPr lang="en-US" smtClean="0"/>
              <a:pPr/>
              <a:t>4/17/2012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75BB8-101F-4319-8BDD-8F0B4A0ED56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36D6F6-40E9-4E34-9436-E59FF8C4A2D2}" type="datetimeFigureOut">
              <a:rPr lang="en-US" smtClean="0"/>
              <a:pPr/>
              <a:t>4/17/2012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75BB8-101F-4319-8BDD-8F0B4A0ED56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36D6F6-40E9-4E34-9436-E59FF8C4A2D2}" type="datetimeFigureOut">
              <a:rPr lang="en-US" smtClean="0"/>
              <a:pPr/>
              <a:t>4/17/2012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67F75BB8-101F-4319-8BDD-8F0B4A0ED56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36D6F6-40E9-4E34-9436-E59FF8C4A2D2}" type="datetimeFigureOut">
              <a:rPr lang="en-US" smtClean="0"/>
              <a:pPr/>
              <a:t>4/17/2012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75BB8-101F-4319-8BDD-8F0B4A0ED56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E36D6F6-40E9-4E34-9436-E59FF8C4A2D2}" type="datetimeFigureOut">
              <a:rPr lang="en-US" smtClean="0"/>
              <a:pPr/>
              <a:t>4/17/2012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F75BB8-101F-4319-8BDD-8F0B4A0ED56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36D6F6-40E9-4E34-9436-E59FF8C4A2D2}" type="datetimeFigureOut">
              <a:rPr lang="en-US" smtClean="0"/>
              <a:pPr/>
              <a:t>4/17/2012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F75BB8-101F-4319-8BDD-8F0B4A0ED56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36D6F6-40E9-4E34-9436-E59FF8C4A2D2}" type="datetimeFigureOut">
              <a:rPr lang="en-US" smtClean="0"/>
              <a:pPr/>
              <a:t>4/17/2012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F75BB8-101F-4319-8BDD-8F0B4A0ED56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36D6F6-40E9-4E34-9436-E59FF8C4A2D2}" type="datetimeFigureOut">
              <a:rPr lang="en-US" smtClean="0"/>
              <a:pPr/>
              <a:t>4/17/2012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75BB8-101F-4319-8BDD-8F0B4A0ED56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E36D6F6-40E9-4E34-9436-E59FF8C4A2D2}" type="datetimeFigureOut">
              <a:rPr lang="en-US" smtClean="0"/>
              <a:pPr/>
              <a:t>4/17/2012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75BB8-101F-4319-8BDD-8F0B4A0ED56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E36D6F6-40E9-4E34-9436-E59FF8C4A2D2}" type="datetimeFigureOut">
              <a:rPr lang="en-US" smtClean="0"/>
              <a:pPr/>
              <a:t>4/17/2012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7F75BB8-101F-4319-8BDD-8F0B4A0ED56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acebook.com/groups/209662305721923/" TargetMode="External"/><Relationship Id="rId2" Type="http://schemas.openxmlformats.org/officeDocument/2006/relationships/hyperlink" Target="http://districts.asme.org/sdob/districtg/asiapacific/sections.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tiwarih2@asme.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tiwarih2@asme.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214290"/>
            <a:ext cx="8229600" cy="1828800"/>
          </a:xfrm>
        </p:spPr>
        <p:txBody>
          <a:bodyPr/>
          <a:lstStyle/>
          <a:p>
            <a:r>
              <a:rPr lang="en-US" dirty="0" smtClean="0"/>
              <a:t>SDOB District G</a:t>
            </a:r>
            <a:endParaRPr lang="en-US" dirty="0"/>
          </a:p>
        </p:txBody>
      </p:sp>
      <p:sp>
        <p:nvSpPr>
          <p:cNvPr id="3" name="Subtitle 2"/>
          <p:cNvSpPr>
            <a:spLocks noGrp="1"/>
          </p:cNvSpPr>
          <p:nvPr>
            <p:ph type="subTitle" idx="1"/>
          </p:nvPr>
        </p:nvSpPr>
        <p:spPr>
          <a:xfrm>
            <a:off x="1357290" y="2643182"/>
            <a:ext cx="6400800" cy="3526302"/>
          </a:xfrm>
        </p:spPr>
        <p:txBody>
          <a:bodyPr>
            <a:normAutofit/>
          </a:bodyPr>
          <a:lstStyle/>
          <a:p>
            <a:r>
              <a:rPr lang="en-US" dirty="0" smtClean="0">
                <a:hlinkClick r:id="rId2"/>
              </a:rPr>
              <a:t>http://districts.asme.org/sdob/districtg/asiapacific/sections.html</a:t>
            </a:r>
            <a:endParaRPr lang="en-US" dirty="0" smtClean="0"/>
          </a:p>
          <a:p>
            <a:r>
              <a:rPr lang="en-US" dirty="0" err="1" smtClean="0"/>
              <a:t>Facebook</a:t>
            </a:r>
            <a:r>
              <a:rPr lang="en-US" dirty="0" smtClean="0"/>
              <a:t> </a:t>
            </a:r>
            <a:r>
              <a:rPr lang="en-US" dirty="0" smtClean="0">
                <a:hlinkClick r:id="rId3"/>
              </a:rPr>
              <a:t>https://www.facebook.com/groups/209662305721923/</a:t>
            </a:r>
            <a:endParaRPr lang="en-US" dirty="0" smtClean="0"/>
          </a:p>
          <a:p>
            <a:r>
              <a:rPr lang="en-US" dirty="0" smtClean="0"/>
              <a:t>Email : tiwarih2@asme.org</a:t>
            </a:r>
          </a:p>
          <a:p>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Contact :</a:t>
            </a:r>
          </a:p>
          <a:p>
            <a:pPr lvl="1"/>
            <a:r>
              <a:rPr lang="en-US" dirty="0" smtClean="0"/>
              <a:t>Hardik </a:t>
            </a:r>
            <a:r>
              <a:rPr lang="en-US" dirty="0" err="1" smtClean="0"/>
              <a:t>Tiwari</a:t>
            </a:r>
            <a:endParaRPr lang="en-US" dirty="0" smtClean="0"/>
          </a:p>
          <a:p>
            <a:pPr lvl="1"/>
            <a:r>
              <a:rPr lang="en-US" b="1" i="1" u="sng" dirty="0" smtClean="0">
                <a:hlinkClick r:id="rId2"/>
              </a:rPr>
              <a:t>Email : </a:t>
            </a:r>
            <a:r>
              <a:rPr lang="en-US" dirty="0" smtClean="0">
                <a:hlinkClick r:id="rId2"/>
              </a:rPr>
              <a:t>tiwarih2@asme.org</a:t>
            </a:r>
            <a:endParaRPr lang="en-US" dirty="0" smtClean="0"/>
          </a:p>
          <a:p>
            <a:pPr lvl="1"/>
            <a:r>
              <a:rPr lang="en-US" dirty="0" smtClean="0"/>
              <a:t>Voice : +91-9610109054</a:t>
            </a:r>
          </a:p>
          <a:p>
            <a:pPr lvl="1"/>
            <a:r>
              <a:rPr lang="en-US" dirty="0" err="1" smtClean="0"/>
              <a:t>Website:http</a:t>
            </a:r>
            <a:r>
              <a:rPr lang="en-US" dirty="0" smtClean="0"/>
              <a:t>://</a:t>
            </a:r>
            <a:r>
              <a:rPr lang="en-US" dirty="0" err="1" smtClean="0"/>
              <a:t>districts.asme.org</a:t>
            </a:r>
            <a:r>
              <a:rPr lang="en-US" dirty="0" smtClean="0"/>
              <a:t>/</a:t>
            </a:r>
            <a:r>
              <a:rPr lang="en-US" dirty="0" err="1" smtClean="0"/>
              <a:t>sdob</a:t>
            </a:r>
            <a:r>
              <a:rPr lang="en-US" dirty="0" smtClean="0"/>
              <a:t>/</a:t>
            </a:r>
            <a:r>
              <a:rPr lang="en-US" dirty="0" err="1" smtClean="0"/>
              <a:t>districtg</a:t>
            </a:r>
            <a:r>
              <a:rPr lang="en-US" dirty="0" smtClean="0"/>
              <a:t>/</a:t>
            </a:r>
            <a:r>
              <a:rPr lang="en-US" dirty="0" err="1" smtClean="0"/>
              <a:t>asiapacific</a:t>
            </a:r>
            <a:r>
              <a:rPr lang="en-US" dirty="0" smtClean="0"/>
              <a:t>/</a:t>
            </a:r>
            <a:r>
              <a:rPr lang="en-US" dirty="0" err="1" smtClean="0"/>
              <a:t>sections.html</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143000"/>
          </a:xfrm>
        </p:spPr>
        <p:txBody>
          <a:bodyPr/>
          <a:lstStyle/>
          <a:p>
            <a:r>
              <a:rPr lang="en-US" dirty="0" smtClean="0"/>
              <a:t>Who we are</a:t>
            </a:r>
            <a:endParaRPr lang="en-US" dirty="0"/>
          </a:p>
        </p:txBody>
      </p:sp>
      <p:sp>
        <p:nvSpPr>
          <p:cNvPr id="3" name="Content Placeholder 2"/>
          <p:cNvSpPr>
            <a:spLocks noGrp="1"/>
          </p:cNvSpPr>
          <p:nvPr>
            <p:ph idx="1"/>
          </p:nvPr>
        </p:nvSpPr>
        <p:spPr>
          <a:xfrm>
            <a:off x="500034" y="1214422"/>
            <a:ext cx="8115328" cy="5357850"/>
          </a:xfrm>
        </p:spPr>
        <p:txBody>
          <a:bodyPr>
            <a:normAutofit lnSpcReduction="10000"/>
          </a:bodyPr>
          <a:lstStyle/>
          <a:p>
            <a:r>
              <a:rPr lang="en-US" dirty="0" smtClean="0"/>
              <a:t>Student District  Operating Board –Just like the District Operating Board each District has a SDOB team</a:t>
            </a:r>
          </a:p>
          <a:p>
            <a:r>
              <a:rPr lang="en-US" dirty="0" smtClean="0"/>
              <a:t>Purpose is to support and govern the activities and program of Student sections.</a:t>
            </a:r>
          </a:p>
          <a:p>
            <a:r>
              <a:rPr lang="en-US" dirty="0" smtClean="0">
                <a:ea typeface="ＭＳ Ｐゴシック" pitchFamily="34" charset="-128"/>
              </a:rPr>
              <a:t>Promote growth, activity and participation of student sections and their members.</a:t>
            </a:r>
          </a:p>
          <a:p>
            <a:r>
              <a:rPr lang="en-US" dirty="0" smtClean="0"/>
              <a:t> Consists of elected student representatives from India, Pakistan ,</a:t>
            </a:r>
            <a:r>
              <a:rPr lang="en-US" dirty="0" err="1" smtClean="0"/>
              <a:t>Hongkong</a:t>
            </a:r>
            <a:r>
              <a:rPr lang="en-US" dirty="0" smtClean="0"/>
              <a:t> , Taiwan and Philippines at present.</a:t>
            </a:r>
          </a:p>
          <a:p>
            <a:r>
              <a:rPr lang="en-US" dirty="0" smtClean="0"/>
              <a:t>Headed by Chair –Hardik </a:t>
            </a:r>
            <a:r>
              <a:rPr lang="en-US" dirty="0" err="1" smtClean="0"/>
              <a:t>Tiwari</a:t>
            </a:r>
            <a:r>
              <a:rPr lang="en-US" dirty="0" smtClean="0"/>
              <a:t>, Final Year Student at BITS </a:t>
            </a:r>
            <a:r>
              <a:rPr lang="en-US" dirty="0" err="1" smtClean="0"/>
              <a:t>Pilani</a:t>
            </a:r>
            <a:r>
              <a:rPr lang="en-US" dirty="0" smtClean="0"/>
              <a:t> – India</a:t>
            </a:r>
          </a:p>
          <a:p>
            <a:pPr lvl="2">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lstStyle/>
          <a:p>
            <a:r>
              <a:rPr lang="en-US" dirty="0" smtClean="0"/>
              <a:t>What We Do-Purpose</a:t>
            </a:r>
            <a:endParaRPr lang="en-US" dirty="0"/>
          </a:p>
        </p:txBody>
      </p:sp>
      <p:sp>
        <p:nvSpPr>
          <p:cNvPr id="3" name="Content Placeholder 2"/>
          <p:cNvSpPr>
            <a:spLocks noGrp="1"/>
          </p:cNvSpPr>
          <p:nvPr>
            <p:ph idx="1"/>
          </p:nvPr>
        </p:nvSpPr>
        <p:spPr>
          <a:xfrm>
            <a:off x="500034" y="1142984"/>
            <a:ext cx="8229600" cy="5500702"/>
          </a:xfrm>
        </p:spPr>
        <p:txBody>
          <a:bodyPr>
            <a:normAutofit/>
          </a:bodyPr>
          <a:lstStyle/>
          <a:p>
            <a:pPr>
              <a:lnSpc>
                <a:spcPct val="80000"/>
              </a:lnSpc>
            </a:pPr>
            <a:r>
              <a:rPr lang="en-US" dirty="0" smtClean="0">
                <a:ea typeface="ＭＳ Ｐゴシック" pitchFamily="34" charset="-128"/>
              </a:rPr>
              <a:t>Improve student resources </a:t>
            </a:r>
          </a:p>
          <a:p>
            <a:pPr>
              <a:lnSpc>
                <a:spcPct val="80000"/>
              </a:lnSpc>
            </a:pPr>
            <a:r>
              <a:rPr lang="en-US" dirty="0" smtClean="0">
                <a:ea typeface="ＭＳ Ｐゴシック" pitchFamily="34" charset="-128"/>
              </a:rPr>
              <a:t>Unify student sections within each district</a:t>
            </a:r>
          </a:p>
          <a:p>
            <a:pPr>
              <a:lnSpc>
                <a:spcPct val="80000"/>
              </a:lnSpc>
            </a:pPr>
            <a:r>
              <a:rPr lang="en-US" dirty="0" smtClean="0">
                <a:ea typeface="ＭＳ Ｐゴシック" pitchFamily="34" charset="-128"/>
              </a:rPr>
              <a:t>Increase interaction of Student </a:t>
            </a:r>
            <a:r>
              <a:rPr lang="en-US" dirty="0" err="1" smtClean="0">
                <a:ea typeface="ＭＳ Ｐゴシック" pitchFamily="34" charset="-128"/>
              </a:rPr>
              <a:t>sectionswith</a:t>
            </a:r>
            <a:r>
              <a:rPr lang="en-US" dirty="0" smtClean="0">
                <a:ea typeface="ＭＳ Ｐゴシック" pitchFamily="34" charset="-128"/>
              </a:rPr>
              <a:t> </a:t>
            </a:r>
          </a:p>
          <a:p>
            <a:pPr lvl="1">
              <a:lnSpc>
                <a:spcPct val="80000"/>
              </a:lnSpc>
            </a:pPr>
            <a:r>
              <a:rPr lang="en-US" dirty="0" smtClean="0">
                <a:ea typeface="ＭＳ Ｐゴシック" pitchFamily="34" charset="-128"/>
              </a:rPr>
              <a:t>District Operating Board</a:t>
            </a:r>
          </a:p>
          <a:p>
            <a:pPr lvl="1">
              <a:lnSpc>
                <a:spcPct val="80000"/>
              </a:lnSpc>
            </a:pPr>
            <a:r>
              <a:rPr lang="en-US" dirty="0" smtClean="0">
                <a:ea typeface="ＭＳ Ｐゴシック" pitchFamily="34" charset="-128"/>
              </a:rPr>
              <a:t>Senior sections</a:t>
            </a:r>
          </a:p>
          <a:p>
            <a:pPr lvl="1">
              <a:lnSpc>
                <a:spcPct val="80000"/>
              </a:lnSpc>
            </a:pPr>
            <a:r>
              <a:rPr lang="en-US" dirty="0" smtClean="0">
                <a:ea typeface="ＭＳ Ｐゴシック" pitchFamily="34" charset="-128"/>
              </a:rPr>
              <a:t>ASME headquarters in NY</a:t>
            </a:r>
          </a:p>
          <a:p>
            <a:pPr>
              <a:lnSpc>
                <a:spcPct val="80000"/>
              </a:lnSpc>
            </a:pPr>
            <a:r>
              <a:rPr lang="en-US" dirty="0" smtClean="0">
                <a:ea typeface="ＭＳ Ｐゴシック" pitchFamily="34" charset="-128"/>
              </a:rPr>
              <a:t>Increase interaction:</a:t>
            </a:r>
          </a:p>
          <a:p>
            <a:pPr lvl="1">
              <a:lnSpc>
                <a:spcPct val="80000"/>
              </a:lnSpc>
              <a:buFontTx/>
              <a:buNone/>
            </a:pPr>
            <a:r>
              <a:rPr lang="en-US" dirty="0" smtClean="0">
                <a:ea typeface="ＭＳ Ｐゴシック" pitchFamily="34" charset="-128"/>
              </a:rPr>
              <a:t>Student </a:t>
            </a:r>
            <a:r>
              <a:rPr lang="en-US" dirty="0" smtClean="0">
                <a:ea typeface="ＭＳ Ｐゴシック" pitchFamily="34" charset="-128"/>
                <a:cs typeface="Times New Roman" pitchFamily="18" charset="0"/>
                <a:sym typeface="Symbol" pitchFamily="-107" charset="2"/>
              </a:rPr>
              <a:t> Senior Section</a:t>
            </a:r>
          </a:p>
          <a:p>
            <a:pPr lvl="1">
              <a:lnSpc>
                <a:spcPct val="80000"/>
              </a:lnSpc>
              <a:buFontTx/>
              <a:buNone/>
            </a:pPr>
            <a:r>
              <a:rPr lang="en-US" dirty="0" smtClean="0">
                <a:ea typeface="ＭＳ Ｐゴシック" pitchFamily="34" charset="-128"/>
              </a:rPr>
              <a:t>Student </a:t>
            </a:r>
            <a:r>
              <a:rPr lang="en-US" dirty="0" smtClean="0">
                <a:ea typeface="ＭＳ Ｐゴシック" pitchFamily="34" charset="-128"/>
                <a:cs typeface="Times New Roman" pitchFamily="18" charset="0"/>
                <a:sym typeface="Symbol" pitchFamily="-107" charset="2"/>
              </a:rPr>
              <a:t> Industry</a:t>
            </a:r>
            <a:endParaRPr lang="en-US" dirty="0" smtClean="0">
              <a:solidFill>
                <a:schemeClr val="folHlink"/>
              </a:solidFill>
              <a:ea typeface="ＭＳ Ｐゴシック" pitchFamily="34" charset="-128"/>
              <a:cs typeface="Times New Roman" pitchFamily="18" charset="0"/>
              <a:sym typeface="Symbol" pitchFamily="-107" charset="2"/>
            </a:endParaRPr>
          </a:p>
          <a:p>
            <a:r>
              <a:rPr lang="en-US" dirty="0" smtClean="0">
                <a:ea typeface="ＭＳ Ｐゴシック" pitchFamily="34" charset="-128"/>
                <a:cs typeface="Times New Roman" pitchFamily="18" charset="0"/>
                <a:sym typeface="Symbol" pitchFamily="-107" charset="2"/>
              </a:rPr>
              <a:t>Organize student events such as the </a:t>
            </a:r>
            <a:r>
              <a:rPr lang="en-US" b="1" dirty="0" smtClean="0">
                <a:ea typeface="ＭＳ Ｐゴシック" pitchFamily="34" charset="-128"/>
                <a:cs typeface="Times New Roman" pitchFamily="18" charset="0"/>
                <a:sym typeface="Symbol" pitchFamily="-107" charset="2"/>
              </a:rPr>
              <a:t>SPDC </a:t>
            </a:r>
            <a:r>
              <a:rPr lang="en-US" dirty="0" smtClean="0">
                <a:ea typeface="ＭＳ Ｐゴシック" pitchFamily="34" charset="-128"/>
                <a:cs typeface="Times New Roman" pitchFamily="18" charset="0"/>
                <a:sym typeface="Symbol" pitchFamily="-107" charset="2"/>
              </a:rPr>
              <a:t>which was held at Dubai this month and had participation from 4 countries and also the SPDC Pakistan and SPDC India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Members </a:t>
            </a:r>
            <a:endParaRPr lang="en-US" dirty="0"/>
          </a:p>
        </p:txBody>
      </p:sp>
      <p:sp>
        <p:nvSpPr>
          <p:cNvPr id="5" name="Content Placeholder 4"/>
          <p:cNvSpPr>
            <a:spLocks noGrp="1"/>
          </p:cNvSpPr>
          <p:nvPr>
            <p:ph idx="1"/>
          </p:nvPr>
        </p:nvSpPr>
        <p:spPr/>
        <p:txBody>
          <a:bodyPr/>
          <a:lstStyle/>
          <a:p>
            <a:r>
              <a:rPr lang="en-US" dirty="0" smtClean="0"/>
              <a:t>Total of  4113 members 60% from </a:t>
            </a:r>
            <a:r>
              <a:rPr lang="en-US" dirty="0" smtClean="0">
                <a:solidFill>
                  <a:srgbClr val="FF0000"/>
                </a:solidFill>
              </a:rPr>
              <a:t>India</a:t>
            </a:r>
            <a:r>
              <a:rPr lang="en-US" dirty="0" smtClean="0"/>
              <a:t> and 30 % from </a:t>
            </a:r>
            <a:r>
              <a:rPr lang="en-US" dirty="0" smtClean="0">
                <a:solidFill>
                  <a:srgbClr val="FF0000"/>
                </a:solidFill>
              </a:rPr>
              <a:t>Pakistan</a:t>
            </a:r>
            <a:r>
              <a:rPr lang="en-US" dirty="0" smtClean="0"/>
              <a:t> and the rest 10% from </a:t>
            </a:r>
            <a:r>
              <a:rPr lang="en-US" dirty="0" smtClean="0">
                <a:solidFill>
                  <a:srgbClr val="FF0000"/>
                </a:solidFill>
              </a:rPr>
              <a:t>Hong Kong, Taiwan, Singapore ,Malaysia , Philippines and </a:t>
            </a:r>
            <a:r>
              <a:rPr lang="en-US" dirty="0" err="1" smtClean="0">
                <a:solidFill>
                  <a:srgbClr val="FF0000"/>
                </a:solidFill>
              </a:rPr>
              <a:t>Korea</a:t>
            </a:r>
            <a:r>
              <a:rPr lang="en-US" dirty="0" err="1" smtClean="0"/>
              <a:t>.The</a:t>
            </a:r>
            <a:r>
              <a:rPr lang="en-US" dirty="0" smtClean="0"/>
              <a:t> largest across all Districts</a:t>
            </a:r>
          </a:p>
          <a:p>
            <a:r>
              <a:rPr lang="en-US" dirty="0" smtClean="0"/>
              <a:t>65 student sections in  all and we are growing.</a:t>
            </a:r>
          </a:p>
          <a:p>
            <a:r>
              <a:rPr lang="en-US" dirty="0" smtClean="0"/>
              <a:t>Apart from huge growth In India and </a:t>
            </a:r>
            <a:r>
              <a:rPr lang="en-US" dirty="0" err="1" smtClean="0"/>
              <a:t>Pakistan,the</a:t>
            </a:r>
            <a:r>
              <a:rPr lang="en-US" dirty="0" smtClean="0"/>
              <a:t> membership has grown exceptionally in </a:t>
            </a:r>
            <a:r>
              <a:rPr lang="en-US" dirty="0" err="1" smtClean="0"/>
              <a:t>Hongkong</a:t>
            </a:r>
            <a:r>
              <a:rPr lang="en-US" dirty="0" smtClean="0"/>
              <a:t>, Taiwan and </a:t>
            </a:r>
            <a:r>
              <a:rPr lang="en-US" dirty="0" err="1" smtClean="0"/>
              <a:t>Phillipines</a:t>
            </a:r>
            <a:r>
              <a:rPr lang="en-US" dirty="0" smtClean="0"/>
              <a: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143116"/>
            <a:ext cx="8015286" cy="3286148"/>
          </a:xfrm>
        </p:spPr>
        <p:txBody>
          <a:bodyPr>
            <a:normAutofit/>
          </a:bodyPr>
          <a:lstStyle/>
          <a:p>
            <a:pPr lvl="1" algn="ctr">
              <a:lnSpc>
                <a:spcPct val="80000"/>
              </a:lnSpc>
            </a:pPr>
            <a:r>
              <a:rPr lang="en-US" sz="4800" b="1" dirty="0" smtClean="0">
                <a:solidFill>
                  <a:schemeClr val="accent1">
                    <a:lumMod val="40000"/>
                    <a:lumOff val="60000"/>
                  </a:schemeClr>
                </a:solidFill>
                <a:latin typeface="+mn-lt"/>
                <a:ea typeface="ＭＳ Ｐゴシック" pitchFamily="34" charset="-128"/>
              </a:rPr>
              <a:t>Student sections </a:t>
            </a:r>
            <a:r>
              <a:rPr lang="en-US" sz="4800" b="1" dirty="0" smtClean="0">
                <a:solidFill>
                  <a:schemeClr val="accent1">
                    <a:lumMod val="40000"/>
                    <a:lumOff val="60000"/>
                  </a:schemeClr>
                </a:solidFill>
                <a:latin typeface="+mn-lt"/>
                <a:ea typeface="ＭＳ Ｐゴシック" pitchFamily="34" charset="-128"/>
                <a:cs typeface="Times New Roman" pitchFamily="18" charset="0"/>
                <a:sym typeface="Symbol" pitchFamily="-107" charset="2"/>
              </a:rPr>
              <a:t> Senior Section Interaction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lstStyle/>
          <a:p>
            <a:r>
              <a:rPr lang="en-US" dirty="0" smtClean="0"/>
              <a:t>Why Is it important?</a:t>
            </a:r>
            <a:endParaRPr lang="en-US" dirty="0"/>
          </a:p>
        </p:txBody>
      </p:sp>
      <p:sp>
        <p:nvSpPr>
          <p:cNvPr id="3" name="Content Placeholder 2"/>
          <p:cNvSpPr>
            <a:spLocks noGrp="1"/>
          </p:cNvSpPr>
          <p:nvPr>
            <p:ph idx="1"/>
          </p:nvPr>
        </p:nvSpPr>
        <p:spPr>
          <a:xfrm>
            <a:off x="428596" y="1214422"/>
            <a:ext cx="8229600" cy="5643578"/>
          </a:xfrm>
        </p:spPr>
        <p:txBody>
          <a:bodyPr>
            <a:normAutofit/>
          </a:bodyPr>
          <a:lstStyle/>
          <a:p>
            <a:r>
              <a:rPr lang="en-US" sz="2400" dirty="0" smtClean="0"/>
              <a:t>Certainly important for the student members. They get to learn and gain from your experience ,knowledge and your expertise. Senior  Section can help students connect with the industry and the academia </a:t>
            </a:r>
          </a:p>
          <a:p>
            <a:r>
              <a:rPr lang="en-US" dirty="0" smtClean="0"/>
              <a:t>For Senior members</a:t>
            </a:r>
          </a:p>
          <a:p>
            <a:pPr lvl="2"/>
            <a:r>
              <a:rPr lang="en-US" dirty="0" smtClean="0"/>
              <a:t> You will enjoy working with students. Their enthusiasm would be unmatched.</a:t>
            </a:r>
          </a:p>
          <a:p>
            <a:pPr lvl="2"/>
            <a:r>
              <a:rPr lang="en-US" dirty="0" smtClean="0"/>
              <a:t>They  provide a strong volunteer base for your section activities</a:t>
            </a:r>
          </a:p>
          <a:p>
            <a:pPr lvl="2"/>
            <a:r>
              <a:rPr lang="en-US" dirty="0" smtClean="0"/>
              <a:t>Once they Graduate, they will be a part of the senior section.</a:t>
            </a:r>
          </a:p>
          <a:p>
            <a:pPr lvl="2"/>
            <a:r>
              <a:rPr lang="en-US" dirty="0" smtClean="0"/>
              <a:t>Connecting with students would also let you connect with their faculty who could become a part of the Senior section in your country. </a:t>
            </a:r>
          </a:p>
          <a:p>
            <a:pPr lvl="2"/>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143000"/>
          </a:xfrm>
        </p:spPr>
        <p:txBody>
          <a:bodyPr>
            <a:normAutofit/>
          </a:bodyPr>
          <a:lstStyle/>
          <a:p>
            <a:r>
              <a:rPr lang="en-US" dirty="0" smtClean="0"/>
              <a:t>How Can You help</a:t>
            </a:r>
            <a:endParaRPr lang="en-US" dirty="0"/>
          </a:p>
        </p:txBody>
      </p:sp>
      <p:sp>
        <p:nvSpPr>
          <p:cNvPr id="3" name="Content Placeholder 2"/>
          <p:cNvSpPr>
            <a:spLocks noGrp="1"/>
          </p:cNvSpPr>
          <p:nvPr>
            <p:ph idx="1"/>
          </p:nvPr>
        </p:nvSpPr>
        <p:spPr>
          <a:xfrm>
            <a:off x="500034" y="1214422"/>
            <a:ext cx="8229600" cy="5643578"/>
          </a:xfrm>
        </p:spPr>
        <p:txBody>
          <a:bodyPr>
            <a:normAutofit fontScale="92500" lnSpcReduction="20000"/>
          </a:bodyPr>
          <a:lstStyle/>
          <a:p>
            <a:r>
              <a:rPr lang="en-US" dirty="0" smtClean="0"/>
              <a:t>Check if your country has a student section or not. If you don’t know ,please contact me.</a:t>
            </a:r>
          </a:p>
          <a:p>
            <a:r>
              <a:rPr lang="en-US" dirty="0" smtClean="0"/>
              <a:t>Meet your country student Vice Chair and understand how things are shaping up. Invite him/her to your section executive meeting.</a:t>
            </a:r>
          </a:p>
          <a:p>
            <a:r>
              <a:rPr lang="en-US" dirty="0" smtClean="0"/>
              <a:t>Help students in planning any activity such as an industrial tour or a design event or even a guest lecture by a prominent speaker from the senior section.</a:t>
            </a:r>
          </a:p>
          <a:p>
            <a:r>
              <a:rPr lang="en-US" dirty="0" smtClean="0"/>
              <a:t>You can also help them getting an internship or even a job referral </a:t>
            </a:r>
          </a:p>
          <a:p>
            <a:r>
              <a:rPr lang="en-US" dirty="0" smtClean="0"/>
              <a:t>Or you could even sponsor a few of their events and include it in your MBF form</a:t>
            </a:r>
          </a:p>
          <a:p>
            <a:r>
              <a:rPr lang="en-US" dirty="0" smtClean="0"/>
              <a:t>If you are hosting a local conference, invite some student delegates</a:t>
            </a:r>
          </a:p>
          <a:p>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Current Objectives-How you can help</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dirty="0" smtClean="0"/>
              <a:t>We are working on expanding ASME student sections beyond the existing regions.</a:t>
            </a:r>
          </a:p>
          <a:p>
            <a:r>
              <a:rPr lang="en-US" dirty="0" smtClean="0"/>
              <a:t>Countries where we are exploring the possibility of ASME student sections:</a:t>
            </a:r>
          </a:p>
          <a:p>
            <a:pPr lvl="1"/>
            <a:r>
              <a:rPr lang="en-US" dirty="0" smtClean="0"/>
              <a:t>Japan</a:t>
            </a:r>
          </a:p>
          <a:p>
            <a:pPr lvl="1"/>
            <a:r>
              <a:rPr lang="en-US" dirty="0" smtClean="0"/>
              <a:t>Indonesia</a:t>
            </a:r>
          </a:p>
          <a:p>
            <a:pPr lvl="1"/>
            <a:r>
              <a:rPr lang="en-US" dirty="0" smtClean="0"/>
              <a:t>Malaysia</a:t>
            </a:r>
          </a:p>
          <a:p>
            <a:pPr lvl="1"/>
            <a:r>
              <a:rPr lang="en-US" dirty="0" smtClean="0"/>
              <a:t>South Korea</a:t>
            </a:r>
          </a:p>
          <a:p>
            <a:pPr lvl="1"/>
            <a:r>
              <a:rPr lang="en-US" dirty="0" smtClean="0"/>
              <a:t>Australia</a:t>
            </a:r>
          </a:p>
          <a:p>
            <a:pPr lvl="1"/>
            <a:r>
              <a:rPr lang="en-US" dirty="0" smtClean="0"/>
              <a:t>Sri Lanka</a:t>
            </a:r>
          </a:p>
          <a:p>
            <a:pPr lvl="1">
              <a:buNone/>
            </a:pPr>
            <a:r>
              <a:rPr lang="en-US" dirty="0" smtClean="0"/>
              <a:t>If your country  is any one of the above .Please  contact me or Prof. Vic so that we may get started.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809318"/>
          </a:xfrm>
        </p:spPr>
        <p:txBody>
          <a:bodyPr/>
          <a:lstStyle/>
          <a:p>
            <a:r>
              <a:rPr lang="en-US" dirty="0" smtClean="0"/>
              <a:t>Also, we are currently developing the first student newsletter for the district. So if you have any article or news related to ASME or Mechanical engineering and would like to share with the students .Please mail it to the SDOB team at</a:t>
            </a:r>
            <a:r>
              <a:rPr lang="en-US" dirty="0" smtClean="0">
                <a:solidFill>
                  <a:schemeClr val="accent6">
                    <a:lumMod val="50000"/>
                  </a:schemeClr>
                </a:solidFill>
              </a:rPr>
              <a:t> </a:t>
            </a:r>
            <a:r>
              <a:rPr lang="en-US" b="1" i="1" u="sng" dirty="0" smtClean="0">
                <a:solidFill>
                  <a:srgbClr val="FFFF00"/>
                </a:solidFill>
                <a:hlinkClick r:id="rId2"/>
              </a:rPr>
              <a:t>tiwarih2@asme.org</a:t>
            </a:r>
            <a:endParaRPr lang="en-US" b="1" i="1" u="sng" dirty="0" smtClean="0">
              <a:solidFill>
                <a:srgbClr val="FFFF00"/>
              </a:solidFill>
            </a:endParaRPr>
          </a:p>
          <a:p>
            <a:r>
              <a:rPr lang="en-US" dirty="0" smtClean="0"/>
              <a:t>We will soon be electing our new SDOB chair, who will represent the district students at ASME meetings. I request you to help in choosing the right candidate. I will forward all of you the nominations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183</TotalTime>
  <Words>613</Words>
  <Application>Microsoft Office PowerPoint</Application>
  <PresentationFormat>On-screen Show (4:3)</PresentationFormat>
  <Paragraphs>57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Apex</vt:lpstr>
      <vt:lpstr>SDOB District G</vt:lpstr>
      <vt:lpstr>Who we are</vt:lpstr>
      <vt:lpstr>What We Do-Purpose</vt:lpstr>
      <vt:lpstr>Student Members </vt:lpstr>
      <vt:lpstr>Student sections  Senior Section Interaction</vt:lpstr>
      <vt:lpstr>Why Is it important?</vt:lpstr>
      <vt:lpstr>How Can You help</vt:lpstr>
      <vt:lpstr>Current Objectives-How you can help</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Sdob District G</dc:title>
  <dc:creator>hardik</dc:creator>
  <cp:lastModifiedBy>Marian E. Heller</cp:lastModifiedBy>
  <cp:revision>21</cp:revision>
  <dcterms:created xsi:type="dcterms:W3CDTF">2012-04-03T20:32:52Z</dcterms:created>
  <dcterms:modified xsi:type="dcterms:W3CDTF">2012-04-17T21:27:12Z</dcterms:modified>
</cp:coreProperties>
</file>